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98" r:id="rId5"/>
    <p:sldId id="259" r:id="rId6"/>
    <p:sldId id="260" r:id="rId7"/>
    <p:sldId id="261" r:id="rId8"/>
    <p:sldId id="262" r:id="rId9"/>
    <p:sldId id="299" r:id="rId10"/>
    <p:sldId id="296" r:id="rId11"/>
    <p:sldId id="280" r:id="rId12"/>
    <p:sldId id="281" r:id="rId13"/>
    <p:sldId id="269" r:id="rId14"/>
    <p:sldId id="270" r:id="rId15"/>
    <p:sldId id="272" r:id="rId16"/>
    <p:sldId id="273" r:id="rId17"/>
    <p:sldId id="282" r:id="rId18"/>
    <p:sldId id="300" r:id="rId19"/>
    <p:sldId id="283" r:id="rId20"/>
    <p:sldId id="284" r:id="rId21"/>
    <p:sldId id="285" r:id="rId22"/>
    <p:sldId id="295" r:id="rId23"/>
    <p:sldId id="297" r:id="rId24"/>
    <p:sldId id="286" r:id="rId25"/>
    <p:sldId id="287" r:id="rId26"/>
    <p:sldId id="290" r:id="rId27"/>
    <p:sldId id="291" r:id="rId28"/>
    <p:sldId id="292" r:id="rId29"/>
    <p:sldId id="293" r:id="rId30"/>
    <p:sldId id="294"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7E1481-96C7-4138-A552-AF64D2EDD4C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7E1481-96C7-4138-A552-AF64D2EDD4C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7E1481-96C7-4138-A552-AF64D2EDD4CF}"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7E1481-96C7-4138-A552-AF64D2EDD4CF}"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7E1481-96C7-4138-A552-AF64D2EDD4C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97E1481-96C7-4138-A552-AF64D2EDD4CF}"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97E1481-96C7-4138-A552-AF64D2EDD4C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97E1481-96C7-4138-A552-AF64D2EDD4C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97E1481-96C7-4138-A552-AF64D2EDD4C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97E1481-96C7-4138-A552-AF64D2EDD4CF}"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3AFC960-0ACC-4C7A-8398-A8121C025336}" type="datetimeFigureOut">
              <a:rPr lang="ru-RU" smtClean="0"/>
              <a:pPr/>
              <a:t>18.05.2014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97E1481-96C7-4138-A552-AF64D2EDD4CF}"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3AFC960-0ACC-4C7A-8398-A8121C025336}" type="datetimeFigureOut">
              <a:rPr lang="ru-RU" smtClean="0"/>
              <a:pPr/>
              <a:t>18.05.2014</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E97E1481-96C7-4138-A552-AF64D2EDD4CF}"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file:///\\wserver\work\Common\&#1059;&#1055;&#1056;&#1040;&#1042;&#1051;&#1045;&#1053;&#1048;&#1045;%20&#1054;&#1041;&#1064;&#1045;&#1043;&#1054;%20&#1054;&#1041;&#1056;&#1040;&#1047;&#1054;&#1042;&#1040;&#1053;&#1048;&#1071;\&#1057;&#1045;&#1050;&#1058;&#1054;&#1056;%20&#1044;&#1054;&#1064;&#1050;&#1054;&#1051;&#1068;&#1053;&#1054;&#1043;&#1054;%20&#1054;&#1041;&#1056;&#1040;&#1047;&#1054;&#1042;&#1040;&#1053;&#1048;&#1071;\&#1047;&#1072;&#1088;&#1080;&#1087;&#1086;&#1074;&#1072;\&#1074;&#1099;&#1088;&#1080;&#1072;&#1085;&#1090;%20&#1087;&#1086;&#1083;&#1091;&#1095;&#1096;&#1077;%20anons%20ekyat2.avi"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268760"/>
            <a:ext cx="7772400" cy="1470025"/>
          </a:xfrm>
        </p:spPr>
        <p:txBody>
          <a:bodyPr>
            <a:noAutofit/>
          </a:bodyPr>
          <a:lstStyle/>
          <a:p>
            <a:r>
              <a:rPr lang="ru-RU" sz="3200" dirty="0" smtClean="0"/>
              <a:t>УМК по обучению детей татарскому языку как эффективное средство овладения детьми татарской речью</a:t>
            </a:r>
            <a:endParaRPr lang="ru-RU" sz="3200" dirty="0"/>
          </a:p>
        </p:txBody>
      </p:sp>
      <p:sp>
        <p:nvSpPr>
          <p:cNvPr id="3" name="Подзаголовок 2"/>
          <p:cNvSpPr>
            <a:spLocks noGrp="1"/>
          </p:cNvSpPr>
          <p:nvPr>
            <p:ph type="subTitle" idx="1"/>
          </p:nvPr>
        </p:nvSpPr>
        <p:spPr>
          <a:xfrm>
            <a:off x="5724128" y="4149080"/>
            <a:ext cx="3016424" cy="1944216"/>
          </a:xfrm>
        </p:spPr>
        <p:txBody>
          <a:bodyPr>
            <a:normAutofit fontScale="70000" lnSpcReduction="20000"/>
          </a:bodyPr>
          <a:lstStyle/>
          <a:p>
            <a:endParaRPr lang="ru-RU" sz="2400" dirty="0" smtClean="0"/>
          </a:p>
          <a:p>
            <a:endParaRPr lang="ru-RU" sz="2400" dirty="0" smtClean="0"/>
          </a:p>
          <a:p>
            <a:r>
              <a:rPr lang="ru-RU" sz="2400" dirty="0" smtClean="0">
                <a:solidFill>
                  <a:srgbClr val="002060"/>
                </a:solidFill>
              </a:rPr>
              <a:t>МБДОУ №7 «Колокольчик» </a:t>
            </a:r>
            <a:r>
              <a:rPr lang="ru-RU" sz="2400" dirty="0" err="1" smtClean="0">
                <a:solidFill>
                  <a:srgbClr val="002060"/>
                </a:solidFill>
              </a:rPr>
              <a:t>п.г.т.Кукмор</a:t>
            </a:r>
            <a:r>
              <a:rPr lang="ru-RU" sz="2400" smtClean="0">
                <a:solidFill>
                  <a:srgbClr val="002060"/>
                </a:solidFill>
              </a:rPr>
              <a:t> воспитатель </a:t>
            </a:r>
            <a:r>
              <a:rPr lang="ru-RU" sz="2400" dirty="0" smtClean="0">
                <a:solidFill>
                  <a:srgbClr val="002060"/>
                </a:solidFill>
              </a:rPr>
              <a:t>по обучению татарскому языку Степанова </a:t>
            </a:r>
            <a:r>
              <a:rPr lang="ru-RU" sz="2400" dirty="0" err="1" smtClean="0">
                <a:solidFill>
                  <a:srgbClr val="002060"/>
                </a:solidFill>
              </a:rPr>
              <a:t>Райхана</a:t>
            </a:r>
            <a:r>
              <a:rPr lang="ru-RU" sz="2400" dirty="0" smtClean="0">
                <a:solidFill>
                  <a:srgbClr val="002060"/>
                </a:solidFill>
              </a:rPr>
              <a:t> </a:t>
            </a:r>
            <a:r>
              <a:rPr lang="ru-RU" sz="2400" dirty="0" err="1" smtClean="0">
                <a:solidFill>
                  <a:srgbClr val="002060"/>
                </a:solidFill>
              </a:rPr>
              <a:t>Сахабовна</a:t>
            </a:r>
            <a:endParaRPr lang="ru-RU" sz="2400" dirty="0" smtClean="0">
              <a:solidFill>
                <a:srgbClr val="002060"/>
              </a:solidFill>
            </a:endParaRPr>
          </a:p>
          <a:p>
            <a:endParaRPr lang="ru-RU" dirty="0"/>
          </a:p>
        </p:txBody>
      </p:sp>
    </p:spTree>
    <p:extLst>
      <p:ext uri="{BB962C8B-B14F-4D97-AF65-F5344CB8AC3E}">
        <p14:creationId xmlns:p14="http://schemas.microsoft.com/office/powerpoint/2010/main" val="593738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esktop\фотки\DSC034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483" y="201091"/>
            <a:ext cx="4306510" cy="24271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1" name="Picture 3" descr="C:\Users\USER\Desktop\фотки\DSC034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209778"/>
            <a:ext cx="4306510" cy="24271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3" name="Picture 4" descr="C:\Users\USER\Desktop\фотки\DSC0349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1659" y="2574016"/>
            <a:ext cx="3986668" cy="22468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4" name="Picture 5" descr="C:\Users\USER\Desktop\фотки\DSC0346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07933" y="4384241"/>
            <a:ext cx="3927547" cy="22135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55" name="Picture 7" descr="C:\Users\USER\Desktop\фотки\DSC0346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2453" y="4400573"/>
            <a:ext cx="3898569" cy="21972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8240293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УМК для детей 4-7 лет</a:t>
            </a:r>
            <a:br>
              <a:rPr lang="ru-RU" dirty="0" smtClean="0"/>
            </a:br>
            <a:r>
              <a:rPr lang="ru-RU" dirty="0" smtClean="0"/>
              <a:t>материалы для обучения </a:t>
            </a:r>
            <a:endParaRPr lang="ru-RU" dirty="0"/>
          </a:p>
        </p:txBody>
      </p:sp>
      <p:pic>
        <p:nvPicPr>
          <p:cNvPr id="2050" name="Picture 2"/>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tretch>
            <a:fillRect/>
          </a:stretch>
        </p:blipFill>
        <p:spPr bwMode="auto">
          <a:xfrm>
            <a:off x="683569" y="1844824"/>
            <a:ext cx="3050204" cy="3917633"/>
          </a:xfrm>
          <a:prstGeom prst="rect">
            <a:avLst/>
          </a:prstGeom>
          <a:ln w="9525">
            <a:solidFill>
              <a:schemeClr val="tx1"/>
            </a:solidFill>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pic>
        <p:nvPicPr>
          <p:cNvPr id="2051" name="Picture 3"/>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tretch>
            <a:fillRect/>
          </a:stretch>
        </p:blipFill>
        <p:spPr bwMode="auto">
          <a:xfrm>
            <a:off x="4860032" y="1844824"/>
            <a:ext cx="3096344" cy="3942019"/>
          </a:xfrm>
          <a:prstGeom prst="rect">
            <a:avLst/>
          </a:prstGeom>
          <a:ln w="9525">
            <a:solidFill>
              <a:schemeClr val="tx1"/>
            </a:solidFill>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523102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p:txBody>
          <a:bodyPr>
            <a:normAutofit/>
          </a:bodyPr>
          <a:lstStyle/>
          <a:p>
            <a:pPr algn="ctr"/>
            <a:r>
              <a:rPr lang="ru-RU" dirty="0" smtClean="0"/>
              <a:t> Комплекты аудиоматериалов</a:t>
            </a:r>
          </a:p>
          <a:p>
            <a:pPr algn="ctr"/>
            <a:r>
              <a:rPr lang="ru-RU" dirty="0" smtClean="0"/>
              <a:t> наглядный материал</a:t>
            </a:r>
          </a:p>
          <a:p>
            <a:pPr algn="ctr"/>
            <a:r>
              <a:rPr lang="ru-RU" dirty="0" smtClean="0"/>
              <a:t> анимационные сюжеты, вновь созданные на татарском языке</a:t>
            </a:r>
          </a:p>
          <a:p>
            <a:endParaRPr lang="ru-RU" dirty="0"/>
          </a:p>
        </p:txBody>
      </p:sp>
      <p:sp>
        <p:nvSpPr>
          <p:cNvPr id="2" name="Заголовок 1"/>
          <p:cNvSpPr>
            <a:spLocks noGrp="1"/>
          </p:cNvSpPr>
          <p:nvPr>
            <p:ph type="title"/>
          </p:nvPr>
        </p:nvSpPr>
        <p:spPr>
          <a:xfrm>
            <a:off x="395536" y="908720"/>
            <a:ext cx="8229600" cy="1252728"/>
          </a:xfrm>
        </p:spPr>
        <p:txBody>
          <a:bodyPr>
            <a:normAutofit fontScale="90000"/>
          </a:bodyPr>
          <a:lstStyle/>
          <a:p>
            <a:r>
              <a:rPr lang="ru-RU" dirty="0" smtClean="0"/>
              <a:t>Материал для формирования языковой среды:</a:t>
            </a:r>
            <a:br>
              <a:rPr lang="ru-RU" dirty="0" smtClean="0"/>
            </a:br>
            <a:endParaRPr lang="ru-RU" dirty="0"/>
          </a:p>
        </p:txBody>
      </p:sp>
    </p:spTree>
    <p:extLst>
      <p:ext uri="{BB962C8B-B14F-4D97-AF65-F5344CB8AC3E}">
        <p14:creationId xmlns:p14="http://schemas.microsoft.com/office/powerpoint/2010/main" val="33884211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выриант получше anons ekyat2.avi">
            <a:hlinkClick r:id="" action="ppaction://media"/>
          </p:cNvPr>
          <p:cNvPicPr>
            <a:picLocks noGrp="1" noRot="1" noChangeAspect="1"/>
          </p:cNvPicPr>
          <p:nvPr>
            <p:ph idx="1"/>
            <a:videoFile r:link="rId1"/>
          </p:nvPr>
        </p:nvPicPr>
        <p:blipFill>
          <a:blip r:embed="rId3" cstate="print">
            <a:extLst>
              <a:ext uri="{28A0092B-C50C-407E-A947-70E740481C1C}">
                <a14:useLocalDpi xmlns:a14="http://schemas.microsoft.com/office/drawing/2010/main" val="0"/>
              </a:ext>
            </a:extLst>
          </a:blip>
          <a:stretch>
            <a:fillRect/>
          </a:stretch>
        </p:blipFill>
        <p:spPr bwMode="auto">
          <a:xfrm>
            <a:off x="2236942" y="2674938"/>
            <a:ext cx="4678054" cy="3451225"/>
          </a:xfrm>
          <a:prstGeom prst="roundRect">
            <a:avLst>
              <a:gd name="adj" fmla="val 8594"/>
            </a:avLst>
          </a:prstGeom>
          <a:solidFill>
            <a:srgbClr val="FFFFFF">
              <a:shade val="85000"/>
            </a:srgbClr>
          </a:solidFill>
          <a:ln w="9525">
            <a:solidFill>
              <a:srgbClr val="000000"/>
            </a:solidFill>
            <a:miter lim="800000"/>
            <a:headEnd/>
            <a:tailEnd/>
          </a:ln>
          <a:effectLst>
            <a:reflection blurRad="12700" stA="38000" endPos="28000" dist="5000" dir="5400000" sy="-100000" algn="bl" rotWithShape="0"/>
          </a:effectLst>
          <a:extLst/>
        </p:spPr>
      </p:pic>
      <p:sp>
        <p:nvSpPr>
          <p:cNvPr id="2" name="Заголовок 1"/>
          <p:cNvSpPr>
            <a:spLocks noGrp="1"/>
          </p:cNvSpPr>
          <p:nvPr>
            <p:ph type="title"/>
          </p:nvPr>
        </p:nvSpPr>
        <p:spPr/>
        <p:txBody>
          <a:bodyPr>
            <a:noAutofit/>
          </a:bodyPr>
          <a:lstStyle/>
          <a:p>
            <a:r>
              <a:rPr lang="ru-RU" sz="3200" dirty="0" smtClean="0"/>
              <a:t>Закрепление </a:t>
            </a:r>
            <a:r>
              <a:rPr lang="ru-RU" sz="3200" dirty="0"/>
              <a:t>пройденного в детском саду </a:t>
            </a:r>
            <a:r>
              <a:rPr lang="ru-RU" sz="3200" dirty="0" smtClean="0"/>
              <a:t>материала в сюжетах передачи, созданной </a:t>
            </a:r>
            <a:r>
              <a:rPr lang="ru-RU" sz="3200" dirty="0"/>
              <a:t>с опорой на УМК</a:t>
            </a:r>
          </a:p>
        </p:txBody>
      </p:sp>
    </p:spTree>
    <p:extLst>
      <p:ext uri="{BB962C8B-B14F-4D97-AF65-F5344CB8AC3E}">
        <p14:creationId xmlns:p14="http://schemas.microsoft.com/office/powerpoint/2010/main" val="42085587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t>Обеспечение дошкольных учреждений</a:t>
            </a:r>
          </a:p>
          <a:p>
            <a:r>
              <a:rPr lang="ru-RU" dirty="0" smtClean="0"/>
              <a:t>проекционной техникой:</a:t>
            </a:r>
          </a:p>
          <a:p>
            <a:r>
              <a:rPr lang="ru-RU" dirty="0" smtClean="0"/>
              <a:t>мультимедийный проектор</a:t>
            </a:r>
          </a:p>
          <a:p>
            <a:r>
              <a:rPr lang="ru-RU" dirty="0" smtClean="0"/>
              <a:t>ноутбук</a:t>
            </a:r>
          </a:p>
          <a:p>
            <a:r>
              <a:rPr lang="ru-RU" dirty="0" smtClean="0"/>
              <a:t>экран</a:t>
            </a:r>
          </a:p>
          <a:p>
            <a:r>
              <a:rPr lang="ru-RU" dirty="0" smtClean="0"/>
              <a:t>Стоимость 1 комплекта = 40 731 р.</a:t>
            </a:r>
            <a:endParaRPr lang="ru-RU" dirty="0"/>
          </a:p>
        </p:txBody>
      </p:sp>
      <p:sp>
        <p:nvSpPr>
          <p:cNvPr id="2" name="Заголовок 1"/>
          <p:cNvSpPr>
            <a:spLocks noGrp="1"/>
          </p:cNvSpPr>
          <p:nvPr>
            <p:ph type="title"/>
          </p:nvPr>
        </p:nvSpPr>
        <p:spPr>
          <a:xfrm>
            <a:off x="467544" y="980728"/>
            <a:ext cx="8229600" cy="1252728"/>
          </a:xfrm>
        </p:spPr>
        <p:txBody>
          <a:bodyPr>
            <a:noAutofit/>
          </a:bodyPr>
          <a:lstStyle/>
          <a:p>
            <a:r>
              <a:rPr lang="ru-RU" sz="3200" dirty="0" smtClean="0"/>
              <a:t>Материально-техническое оснащение </a:t>
            </a:r>
            <a:br>
              <a:rPr lang="ru-RU" sz="3200" dirty="0" smtClean="0"/>
            </a:br>
            <a:r>
              <a:rPr lang="ru-RU" sz="3200" dirty="0" err="1" smtClean="0"/>
              <a:t>дошкольно</a:t>
            </a:r>
            <a:r>
              <a:rPr lang="ru-RU" sz="3200" dirty="0" smtClean="0"/>
              <a:t> образовательного учреждения</a:t>
            </a:r>
            <a:br>
              <a:rPr lang="ru-RU" sz="3200" dirty="0" smtClean="0"/>
            </a:br>
            <a:endParaRPr lang="ru-RU" sz="3200" dirty="0"/>
          </a:p>
        </p:txBody>
      </p:sp>
    </p:spTree>
    <p:extLst>
      <p:ext uri="{BB962C8B-B14F-4D97-AF65-F5344CB8AC3E}">
        <p14:creationId xmlns:p14="http://schemas.microsoft.com/office/powerpoint/2010/main" val="31061960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1844824"/>
            <a:ext cx="7408333" cy="4032448"/>
          </a:xfrm>
        </p:spPr>
        <p:txBody>
          <a:bodyPr>
            <a:normAutofit fontScale="25000" lnSpcReduction="20000"/>
          </a:bodyPr>
          <a:lstStyle/>
          <a:p>
            <a:pPr algn="just"/>
            <a:r>
              <a:rPr lang="ru-RU" sz="8000" dirty="0"/>
              <a:t>Координация усилий педагогов и родителей </a:t>
            </a:r>
            <a:r>
              <a:rPr lang="ru-RU" sz="8000" dirty="0" smtClean="0"/>
              <a:t>предшествовала и сопутствовала развитию двуязычной языковой среды нашего ДОУ. </a:t>
            </a:r>
          </a:p>
          <a:p>
            <a:pPr algn="just"/>
            <a:r>
              <a:rPr lang="ru-RU" sz="8000" dirty="0" smtClean="0"/>
              <a:t>На собраниях, консультациях с помощью презентаций стараюсь лояльно воспринимать изучение татарского языка как второго языка общения. В родительских уголках в каждой группе оформила рекомендации родителям «УРОКИ ТАТАРСКОГО ЯЗЫКА ОНЛАЙН "С НУЛЯ" на сайте http://anatele.ef.com ; есть советы как посещать официальный сайт МИНИСТЕРСТВА ОБРАЗОВАНИЯ И НАУКИ РТ http://mon.tatarstan.ru/ в разделе «Дошкольное образование» , где размещены для ознакомления новые учебно-методические комплекты по обучению детей двум государственным языкам в дошкольных образовательных учреждениях.</a:t>
            </a:r>
            <a:endParaRPr lang="ru-RU" dirty="0"/>
          </a:p>
        </p:txBody>
      </p:sp>
      <p:sp>
        <p:nvSpPr>
          <p:cNvPr id="2" name="Заголовок 1"/>
          <p:cNvSpPr>
            <a:spLocks noGrp="1"/>
          </p:cNvSpPr>
          <p:nvPr>
            <p:ph type="title"/>
          </p:nvPr>
        </p:nvSpPr>
        <p:spPr/>
        <p:txBody>
          <a:bodyPr>
            <a:normAutofit fontScale="90000"/>
          </a:bodyPr>
          <a:lstStyle/>
          <a:p>
            <a:r>
              <a:rPr lang="ru-RU" dirty="0" smtClean="0"/>
              <a:t>Координация усилий педагогов и родителей </a:t>
            </a:r>
            <a:endParaRPr lang="ru-RU" dirty="0"/>
          </a:p>
        </p:txBody>
      </p:sp>
    </p:spTree>
    <p:extLst>
      <p:ext uri="{BB962C8B-B14F-4D97-AF65-F5344CB8AC3E}">
        <p14:creationId xmlns:p14="http://schemas.microsoft.com/office/powerpoint/2010/main" val="37944854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pPr algn="just"/>
            <a:r>
              <a:rPr lang="ru-RU" dirty="0"/>
              <a:t>П</a:t>
            </a:r>
            <a:r>
              <a:rPr lang="ru-RU" dirty="0" smtClean="0"/>
              <a:t>о обучению двум государственным языкам с целью вовлечения педагогов, родителей в процесс обучения, в родительских уголках порекомендовала просмотр  телепередачи по воскресеньям в 9.30 по каналу ТНВ “</a:t>
            </a:r>
            <a:r>
              <a:rPr lang="ru-RU" dirty="0" err="1" smtClean="0"/>
              <a:t>Әкият</a:t>
            </a:r>
            <a:r>
              <a:rPr lang="ru-RU" dirty="0" smtClean="0"/>
              <a:t> </a:t>
            </a:r>
            <a:r>
              <a:rPr lang="ru-RU" dirty="0" err="1" smtClean="0"/>
              <a:t>илендә</a:t>
            </a:r>
            <a:r>
              <a:rPr lang="ru-RU" dirty="0" smtClean="0"/>
              <a:t>” – “В стране сказок”, где происходит закрепление пройденного в детском саду материала, так как сюжет каждой передачи создан с опорой на УМК. Родители каждой группы информированы о дне и времени транслируемой детской передачи. В каждой группе внедряется и осуществляется выдача материалов для закрепления знаний по татарскому языку  для воспитателей и родителей . </a:t>
            </a:r>
          </a:p>
          <a:p>
            <a:endParaRPr lang="ru-RU" dirty="0" smtClean="0"/>
          </a:p>
          <a:p>
            <a:endParaRPr lang="ru-RU" dirty="0"/>
          </a:p>
        </p:txBody>
      </p:sp>
      <p:sp>
        <p:nvSpPr>
          <p:cNvPr id="2" name="Заголовок 1"/>
          <p:cNvSpPr>
            <a:spLocks noGrp="1"/>
          </p:cNvSpPr>
          <p:nvPr>
            <p:ph type="title"/>
          </p:nvPr>
        </p:nvSpPr>
        <p:spPr>
          <a:xfrm>
            <a:off x="467544" y="764704"/>
            <a:ext cx="8229600" cy="1252728"/>
          </a:xfrm>
        </p:spPr>
        <p:txBody>
          <a:bodyPr>
            <a:noAutofit/>
          </a:bodyPr>
          <a:lstStyle/>
          <a:p>
            <a:r>
              <a:rPr lang="ru-RU" sz="3200"/>
              <a:t>В </a:t>
            </a:r>
            <a:r>
              <a:rPr lang="ru-RU" sz="3200" smtClean="0"/>
              <a:t>ДОУ </a:t>
            </a:r>
            <a:r>
              <a:rPr lang="ru-RU" sz="3200" dirty="0"/>
              <a:t>были получены учебно- методические комплекты, аудио-видео материалы</a:t>
            </a:r>
          </a:p>
        </p:txBody>
      </p:sp>
    </p:spTree>
    <p:extLst>
      <p:ext uri="{BB962C8B-B14F-4D97-AF65-F5344CB8AC3E}">
        <p14:creationId xmlns:p14="http://schemas.microsoft.com/office/powerpoint/2010/main" val="37060914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3200" dirty="0"/>
              <a:t>Организует усилия взрослых в группе </a:t>
            </a:r>
            <a:r>
              <a:rPr lang="ru-RU" sz="3200" dirty="0" smtClean="0"/>
              <a:t>уголок по обучению   </a:t>
            </a:r>
            <a:r>
              <a:rPr lang="ru-RU" sz="3200" dirty="0"/>
              <a:t>УМК </a:t>
            </a:r>
            <a:r>
              <a:rPr lang="ru-RU" sz="3200" dirty="0" smtClean="0"/>
              <a:t>«Говорим по- </a:t>
            </a:r>
            <a:r>
              <a:rPr lang="ru-RU" sz="3200" dirty="0" err="1" smtClean="0"/>
              <a:t>татарски</a:t>
            </a:r>
            <a:r>
              <a:rPr lang="ru-RU" sz="3200" dirty="0" smtClean="0"/>
              <a:t>»</a:t>
            </a:r>
            <a:endParaRPr lang="ru-RU" sz="3200" dirty="0"/>
          </a:p>
        </p:txBody>
      </p:sp>
      <p:sp>
        <p:nvSpPr>
          <p:cNvPr id="2" name="Объект 1"/>
          <p:cNvSpPr>
            <a:spLocks noGrp="1"/>
          </p:cNvSpPr>
          <p:nvPr>
            <p:ph sz="quarter" idx="13"/>
          </p:nvPr>
        </p:nvSpPr>
        <p:spPr>
          <a:xfrm>
            <a:off x="611560" y="2276872"/>
            <a:ext cx="3822192" cy="3447288"/>
          </a:xfrm>
        </p:spPr>
        <p:txBody>
          <a:bodyPr>
            <a:normAutofit fontScale="85000" lnSpcReduction="10000"/>
          </a:bodyPr>
          <a:lstStyle/>
          <a:p>
            <a:pPr algn="just"/>
            <a:r>
              <a:rPr lang="ru-RU" dirty="0" smtClean="0"/>
              <a:t>В каждой группе активно используется наглядный и дидактический материал; внедряется </a:t>
            </a:r>
            <a:r>
              <a:rPr lang="ru-RU" dirty="0"/>
              <a:t>и осуществляется своевременная замена информации в национальном уголке, выдача печатных, аудио, видео-материалов для закрепления знаний по татарскому языку  для родителей  наших воспитанников. </a:t>
            </a:r>
          </a:p>
        </p:txBody>
      </p:sp>
      <p:pic>
        <p:nvPicPr>
          <p:cNvPr id="5122" name="Picture 2" descr="C:\Users\USER\Desktop\фотки\DSC035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08169" y="2650454"/>
            <a:ext cx="5056319" cy="2849723"/>
          </a:xfrm>
          <a:prstGeom prst="rect">
            <a:avLst/>
          </a:prstGeom>
          <a:solidFill>
            <a:srgbClr val="FFFFFF">
              <a:shade val="85000"/>
            </a:srgbClr>
          </a:solidFill>
          <a:ln w="19050" cap="rnd">
            <a:solidFill>
              <a:srgbClr val="FF0000"/>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Tree>
    <p:extLst>
      <p:ext uri="{BB962C8B-B14F-4D97-AF65-F5344CB8AC3E}">
        <p14:creationId xmlns:p14="http://schemas.microsoft.com/office/powerpoint/2010/main" val="23098135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Picture 5" descr="C:\Users\Колокольчик\Desktop\Новая папка\Фото1149.jpg"/>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908720"/>
            <a:ext cx="3946651" cy="2304256"/>
          </a:xfrm>
          <a:prstGeom prst="rect">
            <a:avLst/>
          </a:prstGeom>
          <a:ln w="57150" cap="sq" cmpd="thickThin">
            <a:solidFill>
              <a:srgbClr val="A4FAD3"/>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6" descr="C:\Users\Колокольчик\Desktop\Новая папка\Фото1150.jpg"/>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557298" y="908720"/>
            <a:ext cx="4023922" cy="2304256"/>
          </a:xfrm>
          <a:prstGeom prst="rect">
            <a:avLst/>
          </a:prstGeom>
          <a:ln w="57150" cap="sq" cmpd="thickThin">
            <a:solidFill>
              <a:srgbClr val="00B05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7" name="Picture 4" descr="C:\Users\Колокольчик\Desktop\Новая папка\Фото114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1760" y="3537012"/>
            <a:ext cx="3888432" cy="2916324"/>
          </a:xfrm>
          <a:prstGeom prst="rect">
            <a:avLst/>
          </a:prstGeom>
          <a:ln w="57150" cap="sq" cmpd="thickThin">
            <a:solidFill>
              <a:srgbClr val="FF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63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p:txBody>
          <a:bodyPr/>
          <a:lstStyle/>
          <a:p>
            <a:pPr algn="just"/>
            <a:r>
              <a:rPr lang="ru-RU" dirty="0"/>
              <a:t> Организацию языковой среды по обучению русскоязычных  дошкольников татарскому языку непосредственно в группах </a:t>
            </a:r>
            <a:r>
              <a:rPr lang="ru-RU" dirty="0" smtClean="0"/>
              <a:t>мы стараемся определить  </a:t>
            </a:r>
            <a:r>
              <a:rPr lang="ru-RU" dirty="0"/>
              <a:t>в качестве основного условия  эффективного пути реализации новой технологии обучения детей второму языку. </a:t>
            </a:r>
          </a:p>
        </p:txBody>
      </p:sp>
      <p:sp>
        <p:nvSpPr>
          <p:cNvPr id="4" name="Заголовок 3"/>
          <p:cNvSpPr>
            <a:spLocks noGrp="1"/>
          </p:cNvSpPr>
          <p:nvPr>
            <p:ph type="title"/>
          </p:nvPr>
        </p:nvSpPr>
        <p:spPr>
          <a:xfrm>
            <a:off x="467544" y="908720"/>
            <a:ext cx="8229600" cy="1252728"/>
          </a:xfrm>
        </p:spPr>
        <p:txBody>
          <a:bodyPr>
            <a:noAutofit/>
          </a:bodyPr>
          <a:lstStyle/>
          <a:p>
            <a:r>
              <a:rPr lang="ru-RU" sz="3200" dirty="0"/>
              <a:t>Существенным недостатком прежней системы обучения русскоязычных детей </a:t>
            </a:r>
            <a:r>
              <a:rPr lang="ru-RU" sz="3200" dirty="0" smtClean="0"/>
              <a:t>татарскому языку </a:t>
            </a:r>
            <a:r>
              <a:rPr lang="ru-RU" sz="3200" dirty="0"/>
              <a:t>было применение принципа «один кабинет – один язык».</a:t>
            </a:r>
          </a:p>
        </p:txBody>
      </p:sp>
    </p:spTree>
    <p:extLst>
      <p:ext uri="{BB962C8B-B14F-4D97-AF65-F5344CB8AC3E}">
        <p14:creationId xmlns:p14="http://schemas.microsoft.com/office/powerpoint/2010/main" val="3835938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endParaRPr lang="ru-RU" dirty="0" smtClean="0"/>
          </a:p>
          <a:p>
            <a:pPr algn="just"/>
            <a:r>
              <a:rPr lang="ru-RU" dirty="0" smtClean="0"/>
              <a:t>Статус татарского языка как государственного предусматривает овладение татарским языком как средством общения, а также способом духовно- нравственного развития, формирования коммуникативной культуры обучающихся. Овладение татарским языком как средством общения направлено на обеспечение способности и готовности к коммуникации в повседневной жизни, к взаимодействию и взаимопониманию в полиэтническом обществе.</a:t>
            </a:r>
          </a:p>
          <a:p>
            <a:pPr algn="just"/>
            <a:r>
              <a:rPr lang="ru-RU" dirty="0" smtClean="0"/>
              <a:t>     </a:t>
            </a:r>
          </a:p>
          <a:p>
            <a:endParaRPr lang="ru-RU" dirty="0"/>
          </a:p>
        </p:txBody>
      </p:sp>
      <p:sp>
        <p:nvSpPr>
          <p:cNvPr id="2" name="Заголовок 1"/>
          <p:cNvSpPr>
            <a:spLocks noGrp="1"/>
          </p:cNvSpPr>
          <p:nvPr>
            <p:ph type="title"/>
          </p:nvPr>
        </p:nvSpPr>
        <p:spPr>
          <a:xfrm>
            <a:off x="457200" y="338328"/>
            <a:ext cx="8229600" cy="2154568"/>
          </a:xfrm>
        </p:spPr>
        <p:txBody>
          <a:bodyPr>
            <a:noAutofit/>
          </a:bodyPr>
          <a:lstStyle/>
          <a:p>
            <a:r>
              <a:rPr lang="ru-RU" sz="2800" dirty="0"/>
              <a:t>Согласно статье 8 Конституции Республики Татарстан татарский и русский языки являются равноправными государственными языками.</a:t>
            </a:r>
          </a:p>
        </p:txBody>
      </p:sp>
    </p:spTree>
    <p:extLst>
      <p:ext uri="{BB962C8B-B14F-4D97-AF65-F5344CB8AC3E}">
        <p14:creationId xmlns:p14="http://schemas.microsoft.com/office/powerpoint/2010/main" val="1823122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872067" y="2060848"/>
            <a:ext cx="7408333" cy="4065315"/>
          </a:xfrm>
        </p:spPr>
        <p:txBody>
          <a:bodyPr>
            <a:normAutofit fontScale="92500" lnSpcReduction="10000"/>
          </a:bodyPr>
          <a:lstStyle/>
          <a:p>
            <a:pPr algn="just"/>
            <a:r>
              <a:rPr lang="ru-RU" dirty="0" smtClean="0"/>
              <a:t>Мне бы хотелось, чтобы каждый воспитатель  нашего детского сада целенаправленно </a:t>
            </a:r>
            <a:r>
              <a:rPr lang="ru-RU" dirty="0"/>
              <a:t>и последовательно </a:t>
            </a:r>
            <a:r>
              <a:rPr lang="ru-RU" dirty="0" smtClean="0"/>
              <a:t>создавали </a:t>
            </a:r>
            <a:r>
              <a:rPr lang="ru-RU" dirty="0"/>
              <a:t>положительную мотивацию </a:t>
            </a:r>
            <a:r>
              <a:rPr lang="ru-RU" dirty="0" smtClean="0"/>
              <a:t>удовольствия </a:t>
            </a:r>
            <a:r>
              <a:rPr lang="ru-RU" dirty="0"/>
              <a:t>от общения и сотворчества со взрослыми и детьми для каждого ребенка в течении всего </a:t>
            </a:r>
            <a:r>
              <a:rPr lang="ru-RU" dirty="0" err="1"/>
              <a:t>воспитательно</a:t>
            </a:r>
            <a:r>
              <a:rPr lang="ru-RU" dirty="0"/>
              <a:t>-образовательного процесса, </a:t>
            </a:r>
            <a:r>
              <a:rPr lang="ru-RU" dirty="0" smtClean="0"/>
              <a:t>организовали </a:t>
            </a:r>
            <a:r>
              <a:rPr lang="ru-RU" dirty="0"/>
              <a:t>ситуации, вызывающие потребность в общении, учитывая возраст детей и их речевой опыт, используя разнообразные и привлекательные для ребенка методы и приемы(игровые, сюрпризные, проблемно-поисковые), творческие задания, стимулирующие речевую активность и способствующие развитию инициативной речи, творческих речевых </a:t>
            </a:r>
            <a:r>
              <a:rPr lang="ru-RU" dirty="0" smtClean="0"/>
              <a:t>умений</a:t>
            </a:r>
            <a:r>
              <a:rPr lang="ru-RU" dirty="0"/>
              <a:t>. </a:t>
            </a:r>
          </a:p>
        </p:txBody>
      </p:sp>
      <p:sp>
        <p:nvSpPr>
          <p:cNvPr id="4" name="Заголовок 3"/>
          <p:cNvSpPr>
            <a:spLocks noGrp="1"/>
          </p:cNvSpPr>
          <p:nvPr>
            <p:ph type="title"/>
          </p:nvPr>
        </p:nvSpPr>
        <p:spPr>
          <a:xfrm>
            <a:off x="611560" y="260648"/>
            <a:ext cx="8229600" cy="1324736"/>
          </a:xfrm>
        </p:spPr>
        <p:txBody>
          <a:bodyPr>
            <a:noAutofit/>
          </a:bodyPr>
          <a:lstStyle/>
          <a:p>
            <a:r>
              <a:rPr lang="ru-RU" sz="3200" dirty="0" smtClean="0"/>
              <a:t>Мотив -  важнейший компонент </a:t>
            </a:r>
            <a:r>
              <a:rPr lang="ru-RU" sz="3200" dirty="0"/>
              <a:t>в структуре речевой </a:t>
            </a:r>
            <a:r>
              <a:rPr lang="ru-RU" sz="3200" dirty="0" smtClean="0"/>
              <a:t>деятельности</a:t>
            </a:r>
            <a:endParaRPr lang="ru-RU" sz="3200" dirty="0"/>
          </a:p>
        </p:txBody>
      </p:sp>
    </p:spTree>
    <p:extLst>
      <p:ext uri="{BB962C8B-B14F-4D97-AF65-F5344CB8AC3E}">
        <p14:creationId xmlns:p14="http://schemas.microsoft.com/office/powerpoint/2010/main" val="6808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p:txBody>
          <a:bodyPr>
            <a:normAutofit lnSpcReduction="10000"/>
          </a:bodyPr>
          <a:lstStyle/>
          <a:p>
            <a:pPr algn="just"/>
            <a:r>
              <a:rPr lang="ru-RU" dirty="0"/>
              <a:t>Обучение детей татарскому языку производится применительно к конкретным ситуациям, в </a:t>
            </a:r>
            <a:r>
              <a:rPr lang="ru-RU" dirty="0" smtClean="0"/>
              <a:t>которых </a:t>
            </a:r>
            <a:r>
              <a:rPr lang="ru-RU" dirty="0"/>
              <a:t>оказываются дети в детском </a:t>
            </a:r>
            <a:r>
              <a:rPr lang="ru-RU" dirty="0" smtClean="0"/>
              <a:t>саду. Мне бы хотелось, чтобы педагоги  </a:t>
            </a:r>
            <a:r>
              <a:rPr lang="ru-RU" dirty="0"/>
              <a:t>в течение дня </a:t>
            </a:r>
            <a:r>
              <a:rPr lang="ru-RU" dirty="0" smtClean="0"/>
              <a:t>старались закреплять </a:t>
            </a:r>
            <a:r>
              <a:rPr lang="ru-RU" dirty="0"/>
              <a:t>знания дошкольников по татарскому языку в различных видах деятельности исходя из интересов детей. </a:t>
            </a:r>
            <a:r>
              <a:rPr lang="ru-RU" dirty="0" smtClean="0"/>
              <a:t>Только исходя из этого педагоги смогут ориентироваться </a:t>
            </a:r>
            <a:r>
              <a:rPr lang="ru-RU" dirty="0"/>
              <a:t>на личность каждого ребенка и </a:t>
            </a:r>
            <a:r>
              <a:rPr lang="ru-RU" dirty="0" smtClean="0"/>
              <a:t>способствовать </a:t>
            </a:r>
            <a:r>
              <a:rPr lang="ru-RU" dirty="0"/>
              <a:t>реализации его творческого потенциала. </a:t>
            </a:r>
          </a:p>
        </p:txBody>
      </p:sp>
      <p:sp>
        <p:nvSpPr>
          <p:cNvPr id="4" name="Заголовок 3"/>
          <p:cNvSpPr>
            <a:spLocks noGrp="1"/>
          </p:cNvSpPr>
          <p:nvPr>
            <p:ph type="title"/>
          </p:nvPr>
        </p:nvSpPr>
        <p:spPr>
          <a:xfrm>
            <a:off x="467544" y="548680"/>
            <a:ext cx="8229600" cy="1252728"/>
          </a:xfrm>
        </p:spPr>
        <p:txBody>
          <a:bodyPr>
            <a:normAutofit fontScale="90000"/>
          </a:bodyPr>
          <a:lstStyle/>
          <a:p>
            <a:r>
              <a:rPr lang="ru-RU" dirty="0"/>
              <a:t> </a:t>
            </a:r>
            <a:r>
              <a:rPr lang="ru-RU" sz="3600" dirty="0"/>
              <a:t>Закрепление изученного во время НОД материала в группе происходит в  различных видах  детской деятельности: учебной, игровой, творческой.</a:t>
            </a:r>
          </a:p>
        </p:txBody>
      </p:sp>
    </p:spTree>
    <p:extLst>
      <p:ext uri="{BB962C8B-B14F-4D97-AF65-F5344CB8AC3E}">
        <p14:creationId xmlns:p14="http://schemas.microsoft.com/office/powerpoint/2010/main" val="10526789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кукмор 7-печать\IMG_284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679" y="3284984"/>
            <a:ext cx="4860032" cy="3096683"/>
          </a:xfrm>
          <a:prstGeom prst="rect">
            <a:avLst/>
          </a:prstGeom>
          <a:solidFill>
            <a:srgbClr val="FFFFFF">
              <a:shade val="85000"/>
            </a:srgbClr>
          </a:solidFill>
          <a:ln w="19050" cap="sq">
            <a:solidFill>
              <a:srgbClr val="FF0000"/>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2051" name="Picture 3" descr="G:\кукмор 7-печать\IMG_28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4374" y="548680"/>
            <a:ext cx="4860032" cy="3240021"/>
          </a:xfrm>
          <a:prstGeom prst="rect">
            <a:avLst/>
          </a:prstGeom>
          <a:solidFill>
            <a:srgbClr val="FFFFFF">
              <a:shade val="85000"/>
            </a:srgbClr>
          </a:solidFill>
          <a:ln w="19050" cap="sq">
            <a:solidFill>
              <a:srgbClr val="FF0000"/>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3723367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USER\Desktop\фотки\DSC034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5966" y="980728"/>
            <a:ext cx="4502040" cy="2537334"/>
          </a:xfrm>
          <a:prstGeom prst="round2DiagRect">
            <a:avLst>
              <a:gd name="adj1" fmla="val 16667"/>
              <a:gd name="adj2" fmla="val 0"/>
            </a:avLst>
          </a:prstGeom>
          <a:ln w="19050" cap="sq">
            <a:solidFill>
              <a:srgbClr val="00FF0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0" name="Picture 4" descr="C:\Users\USER\Desktop\фотки\DSC0350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0143" y="404664"/>
            <a:ext cx="4067944" cy="2292679"/>
          </a:xfrm>
          <a:prstGeom prst="round2DiagRect">
            <a:avLst>
              <a:gd name="adj1" fmla="val 16667"/>
              <a:gd name="adj2" fmla="val 0"/>
            </a:avLst>
          </a:prstGeom>
          <a:ln w="19050" cap="sq">
            <a:solidFill>
              <a:srgbClr val="00FF0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1" name="Picture 5" descr="C:\Users\USER\Desktop\фотки\DSC0350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5985" y="3861048"/>
            <a:ext cx="4502040" cy="2537334"/>
          </a:xfrm>
          <a:prstGeom prst="round2DiagRect">
            <a:avLst>
              <a:gd name="adj1" fmla="val 16667"/>
              <a:gd name="adj2" fmla="val 0"/>
            </a:avLst>
          </a:prstGeom>
          <a:ln w="19050" cap="sq">
            <a:solidFill>
              <a:srgbClr val="00FF0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2" name="Picture 6" descr="C:\Users\USER\Desktop\фотки\DSC0350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6331" y="3162656"/>
            <a:ext cx="3858356" cy="2174556"/>
          </a:xfrm>
          <a:prstGeom prst="round2DiagRect">
            <a:avLst>
              <a:gd name="adj1" fmla="val 16667"/>
              <a:gd name="adj2" fmla="val 0"/>
            </a:avLst>
          </a:prstGeom>
          <a:ln w="19050" cap="sq">
            <a:solidFill>
              <a:srgbClr val="00FF0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1353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dirty="0" smtClean="0"/>
              <a:t>  </a:t>
            </a:r>
            <a:r>
              <a:rPr lang="ru-RU" dirty="0"/>
              <a:t>Формирование профессиональной компетентности </a:t>
            </a:r>
            <a:r>
              <a:rPr lang="ru-RU" dirty="0" smtClean="0"/>
              <a:t>педагогов</a:t>
            </a:r>
            <a:endParaRPr lang="ru-RU" dirty="0"/>
          </a:p>
        </p:txBody>
      </p:sp>
      <p:pic>
        <p:nvPicPr>
          <p:cNvPr id="1026" name="Picture 2" descr="G:\кукмор 7-печать\IMG_286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060848"/>
            <a:ext cx="7632848" cy="4109995"/>
          </a:xfrm>
          <a:prstGeom prst="snip2DiagRect">
            <a:avLst/>
          </a:prstGeom>
          <a:solidFill>
            <a:srgbClr val="FFFFFF">
              <a:shade val="85000"/>
            </a:srgbClr>
          </a:solidFill>
          <a:ln w="19050" cap="sq">
            <a:solidFill>
              <a:srgbClr val="A5002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6038616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39552" y="908720"/>
            <a:ext cx="8229600" cy="2260840"/>
          </a:xfrm>
        </p:spPr>
        <p:txBody>
          <a:bodyPr>
            <a:noAutofit/>
          </a:bodyPr>
          <a:lstStyle/>
          <a:p>
            <a:r>
              <a:rPr lang="ru-RU" sz="3200" dirty="0" smtClean="0"/>
              <a:t>Культурная языковая среда – непременное условие овладения любым языком</a:t>
            </a:r>
            <a:r>
              <a:rPr lang="ru-RU" sz="3200" dirty="0"/>
              <a:t>, </a:t>
            </a:r>
            <a:r>
              <a:rPr lang="ru-RU" sz="3200" dirty="0" smtClean="0"/>
              <a:t>Грамотно выстроить такую педагогам ДОУ помогает использование НРК  </a:t>
            </a:r>
            <a:endParaRPr lang="ru-RU" sz="3200" dirty="0"/>
          </a:p>
        </p:txBody>
      </p:sp>
      <p:pic>
        <p:nvPicPr>
          <p:cNvPr id="3074" name="Picture 2" descr="C:\Users\USER\Desktop\фотки\DSC0347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3140968"/>
            <a:ext cx="5877197" cy="3312368"/>
          </a:xfrm>
          <a:prstGeom prst="rect">
            <a:avLst/>
          </a:prstGeom>
          <a:ln w="19050" cap="rnd">
            <a:solidFill>
              <a:srgbClr val="FFFF00"/>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0818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971600" y="2132856"/>
            <a:ext cx="7408333" cy="3450696"/>
          </a:xfrm>
        </p:spPr>
        <p:txBody>
          <a:bodyPr>
            <a:noAutofit/>
          </a:bodyPr>
          <a:lstStyle/>
          <a:p>
            <a:pPr algn="just"/>
            <a:r>
              <a:rPr lang="ru-RU" sz="2800" dirty="0"/>
              <a:t>Созданные в нашем детском саду условия способствуют более легкому и интересному овладению дошкольниками татарским языком. Хочется отметить, что дошкольный возраст является </a:t>
            </a:r>
            <a:r>
              <a:rPr lang="ru-RU" sz="2800" dirty="0" err="1"/>
              <a:t>сензитивным</a:t>
            </a:r>
            <a:r>
              <a:rPr lang="ru-RU" sz="2800" dirty="0"/>
              <a:t> в овладении другим  языком, поэтому создание подобных условий именно в этот возрастной период является наиболее эффективным.</a:t>
            </a:r>
          </a:p>
        </p:txBody>
      </p:sp>
      <p:sp>
        <p:nvSpPr>
          <p:cNvPr id="5" name="Заголовок 4"/>
          <p:cNvSpPr>
            <a:spLocks noGrp="1"/>
          </p:cNvSpPr>
          <p:nvPr>
            <p:ph type="title"/>
          </p:nvPr>
        </p:nvSpPr>
        <p:spPr/>
        <p:txBody>
          <a:bodyPr/>
          <a:lstStyle/>
          <a:p>
            <a:r>
              <a:rPr lang="ru-RU" dirty="0" smtClean="0"/>
              <a:t>Подведем итоги</a:t>
            </a:r>
            <a:endParaRPr lang="ru-RU" dirty="0"/>
          </a:p>
        </p:txBody>
      </p:sp>
    </p:spTree>
    <p:extLst>
      <p:ext uri="{BB962C8B-B14F-4D97-AF65-F5344CB8AC3E}">
        <p14:creationId xmlns:p14="http://schemas.microsoft.com/office/powerpoint/2010/main" val="37349676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916832"/>
            <a:ext cx="7408333" cy="4209331"/>
          </a:xfrm>
        </p:spPr>
        <p:txBody>
          <a:bodyPr>
            <a:normAutofit fontScale="85000" lnSpcReduction="10000"/>
          </a:bodyPr>
          <a:lstStyle/>
          <a:p>
            <a:pPr algn="just"/>
            <a:r>
              <a:rPr lang="ru-RU" dirty="0"/>
              <a:t>1.	Применение новой  педагогической технологии (УМК), современных методических и технических пособий, которые позволят  всем педагогам  объединить усилия и вести работу целенаправленно и последовательно.</a:t>
            </a:r>
          </a:p>
          <a:p>
            <a:pPr algn="just"/>
            <a:r>
              <a:rPr lang="ru-RU" dirty="0"/>
              <a:t>2.	Организация языковой среды по обучению русскоязычных  дошкольников татарскому языку непосредственно в группах </a:t>
            </a:r>
          </a:p>
          <a:p>
            <a:pPr algn="just"/>
            <a:r>
              <a:rPr lang="ru-RU" dirty="0"/>
              <a:t>3.	Формирование мотивации речевой активности.  Общение должно проходить таким образом, чтобы ребенок стал его непосредственным участником. Мотивом совместной деятельности на втором языке станет  радость, удовольствие от общения, от взаимодействия, сотворчества со взрослым и </a:t>
            </a:r>
            <a:r>
              <a:rPr lang="ru-RU" dirty="0" smtClean="0"/>
              <a:t>сверстниками</a:t>
            </a:r>
            <a:endParaRPr lang="ru-RU" dirty="0"/>
          </a:p>
          <a:p>
            <a:endParaRPr lang="ru-RU" dirty="0"/>
          </a:p>
        </p:txBody>
      </p:sp>
      <p:sp>
        <p:nvSpPr>
          <p:cNvPr id="3" name="Заголовок 2"/>
          <p:cNvSpPr>
            <a:spLocks noGrp="1"/>
          </p:cNvSpPr>
          <p:nvPr>
            <p:ph type="title"/>
          </p:nvPr>
        </p:nvSpPr>
        <p:spPr/>
        <p:txBody>
          <a:bodyPr>
            <a:noAutofit/>
          </a:bodyPr>
          <a:lstStyle/>
          <a:p>
            <a:r>
              <a:rPr lang="ru-RU" sz="3200" dirty="0" smtClean="0"/>
              <a:t>Основные слагаемые </a:t>
            </a:r>
            <a:r>
              <a:rPr lang="ru-RU" sz="3200" dirty="0"/>
              <a:t>успеха </a:t>
            </a:r>
            <a:r>
              <a:rPr lang="ru-RU" sz="3200" dirty="0" smtClean="0"/>
              <a:t>педагогов в </a:t>
            </a:r>
            <a:r>
              <a:rPr lang="ru-RU" sz="3200" dirty="0"/>
              <a:t>создании татарской языковой среды для русскоязычных детей </a:t>
            </a:r>
          </a:p>
        </p:txBody>
      </p:sp>
    </p:spTree>
    <p:extLst>
      <p:ext uri="{BB962C8B-B14F-4D97-AF65-F5344CB8AC3E}">
        <p14:creationId xmlns:p14="http://schemas.microsoft.com/office/powerpoint/2010/main" val="22492618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27584" y="980728"/>
            <a:ext cx="7408333" cy="4752528"/>
          </a:xfrm>
        </p:spPr>
        <p:txBody>
          <a:bodyPr>
            <a:normAutofit/>
          </a:bodyPr>
          <a:lstStyle/>
          <a:p>
            <a:r>
              <a:rPr lang="ru-RU" dirty="0"/>
              <a:t>4.	</a:t>
            </a:r>
            <a:r>
              <a:rPr lang="ru-RU" dirty="0" smtClean="0"/>
              <a:t>Использование второго  языка  </a:t>
            </a:r>
            <a:r>
              <a:rPr lang="ru-RU" dirty="0"/>
              <a:t>в  любом доступном виде  деятельности дошкольника, и прежде всего в игре.</a:t>
            </a:r>
          </a:p>
          <a:p>
            <a:r>
              <a:rPr lang="ru-RU" dirty="0" smtClean="0"/>
              <a:t>5.</a:t>
            </a:r>
            <a:r>
              <a:rPr lang="ru-RU" dirty="0"/>
              <a:t>	</a:t>
            </a:r>
            <a:r>
              <a:rPr lang="ru-RU" dirty="0" smtClean="0"/>
              <a:t>Создание  </a:t>
            </a:r>
            <a:r>
              <a:rPr lang="ru-RU" dirty="0"/>
              <a:t>предметно-развивающей среды, соответствующим актуальным задачам развития  дошкольников. </a:t>
            </a:r>
            <a:r>
              <a:rPr lang="ru-RU" dirty="0" smtClean="0"/>
              <a:t>Особую </a:t>
            </a:r>
            <a:r>
              <a:rPr lang="ru-RU" dirty="0"/>
              <a:t>значимость  имеет  дидактический материал.</a:t>
            </a:r>
          </a:p>
          <a:p>
            <a:r>
              <a:rPr lang="ru-RU" dirty="0"/>
              <a:t>6.	Формирование профессиональной компетентности педагогов.</a:t>
            </a:r>
          </a:p>
          <a:p>
            <a:r>
              <a:rPr lang="ru-RU" dirty="0"/>
              <a:t>7.	Координация усилий педагогов и родителей.</a:t>
            </a:r>
          </a:p>
          <a:p>
            <a:endParaRPr lang="ru-RU" dirty="0"/>
          </a:p>
        </p:txBody>
      </p:sp>
    </p:spTree>
    <p:extLst>
      <p:ext uri="{BB962C8B-B14F-4D97-AF65-F5344CB8AC3E}">
        <p14:creationId xmlns:p14="http://schemas.microsoft.com/office/powerpoint/2010/main" val="13234517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11560" y="1268760"/>
            <a:ext cx="7772400" cy="1524000"/>
          </a:xfrm>
        </p:spPr>
        <p:txBody>
          <a:bodyPr>
            <a:normAutofit fontScale="90000"/>
          </a:bodyPr>
          <a:lstStyle/>
          <a:p>
            <a:r>
              <a:rPr lang="ru-RU" sz="4000" dirty="0" smtClean="0"/>
              <a:t>Наш эксперимент показал, что интеграция указанных психолого-педагогических условий создает благоприятные предпосылки  для  успешного освоения русскоязычными детьми татарского языка</a:t>
            </a:r>
            <a:r>
              <a:rPr lang="ru-RU" dirty="0" smtClean="0"/>
              <a:t/>
            </a:r>
            <a:br>
              <a:rPr lang="ru-RU" dirty="0" smtClean="0"/>
            </a:br>
            <a:endParaRPr lang="ru-RU" dirty="0"/>
          </a:p>
        </p:txBody>
      </p:sp>
    </p:spTree>
    <p:extLst>
      <p:ext uri="{BB962C8B-B14F-4D97-AF65-F5344CB8AC3E}">
        <p14:creationId xmlns:p14="http://schemas.microsoft.com/office/powerpoint/2010/main" val="9324943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just"/>
            <a:r>
              <a:rPr lang="ru-RU" dirty="0"/>
              <a:t>Считается классическим определение </a:t>
            </a:r>
            <a:r>
              <a:rPr lang="ru-RU" dirty="0" err="1"/>
              <a:t>У.Вайнраха</a:t>
            </a:r>
            <a:r>
              <a:rPr lang="ru-RU" dirty="0"/>
              <a:t>, где он утверждает, что билингвизм - это владение двумя языками и попеременное их использование в зависимости от условий речевого общения</a:t>
            </a:r>
            <a:r>
              <a:rPr lang="ru-RU" dirty="0" smtClean="0"/>
              <a:t>. </a:t>
            </a:r>
          </a:p>
          <a:p>
            <a:pPr marL="0" indent="0">
              <a:buNone/>
            </a:pPr>
            <a:endParaRPr lang="ru-RU" dirty="0"/>
          </a:p>
        </p:txBody>
      </p:sp>
      <p:sp>
        <p:nvSpPr>
          <p:cNvPr id="2" name="Заголовок 1"/>
          <p:cNvSpPr>
            <a:spLocks noGrp="1"/>
          </p:cNvSpPr>
          <p:nvPr>
            <p:ph type="title"/>
          </p:nvPr>
        </p:nvSpPr>
        <p:spPr/>
        <p:txBody>
          <a:bodyPr/>
          <a:lstStyle/>
          <a:p>
            <a:r>
              <a:rPr lang="ru-RU" dirty="0"/>
              <a:t>Билингвизм </a:t>
            </a:r>
          </a:p>
        </p:txBody>
      </p:sp>
    </p:spTree>
    <p:extLst>
      <p:ext uri="{BB962C8B-B14F-4D97-AF65-F5344CB8AC3E}">
        <p14:creationId xmlns:p14="http://schemas.microsoft.com/office/powerpoint/2010/main" val="37866633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algn="ctr">
              <a:buNone/>
            </a:pPr>
            <a:r>
              <a:rPr lang="ru-RU" sz="4000" dirty="0" smtClean="0"/>
              <a:t>Желаем Вам успехов!</a:t>
            </a:r>
            <a:endParaRPr lang="ru-RU" sz="4000" dirty="0"/>
          </a:p>
        </p:txBody>
      </p:sp>
      <p:sp>
        <p:nvSpPr>
          <p:cNvPr id="3" name="Заголовок 2"/>
          <p:cNvSpPr>
            <a:spLocks noGrp="1"/>
          </p:cNvSpPr>
          <p:nvPr>
            <p:ph type="title"/>
          </p:nvPr>
        </p:nvSpPr>
        <p:spPr>
          <a:xfrm>
            <a:off x="467544" y="1268760"/>
            <a:ext cx="8229600" cy="1252728"/>
          </a:xfrm>
        </p:spPr>
        <p:txBody>
          <a:bodyPr>
            <a:noAutofit/>
          </a:bodyPr>
          <a:lstStyle/>
          <a:p>
            <a:r>
              <a:rPr lang="ru-RU" sz="3600" dirty="0" smtClean="0"/>
              <a:t>ИГЪТИБАРЫГЫЗ  </a:t>
            </a:r>
            <a:r>
              <a:rPr lang="ru-RU" sz="3600" dirty="0"/>
              <a:t>ӨЧЕН РӘХМӘТ!</a:t>
            </a:r>
            <a:br>
              <a:rPr lang="ru-RU" sz="3600" dirty="0"/>
            </a:br>
            <a:endParaRPr lang="ru-RU" sz="3600" dirty="0"/>
          </a:p>
        </p:txBody>
      </p:sp>
    </p:spTree>
    <p:extLst>
      <p:ext uri="{BB962C8B-B14F-4D97-AF65-F5344CB8AC3E}">
        <p14:creationId xmlns:p14="http://schemas.microsoft.com/office/powerpoint/2010/main" val="14417212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USER\Desktop\все про УМК\фотки умк Г.Тукай\рисунки УМК\сканирование0002.jpg"/>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bwMode="auto">
          <a:xfrm>
            <a:off x="4533047" y="548680"/>
            <a:ext cx="4610953" cy="336973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1026" name="Picture 2" descr="C:\Users\USER\Desktop\все про УМК\фотки умк Г.Тукай\рисунки УМК\сканирование0001.jpg"/>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tretch>
            <a:fillRect/>
          </a:stretch>
        </p:blipFill>
        <p:spPr bwMode="auto">
          <a:xfrm>
            <a:off x="611559" y="2852936"/>
            <a:ext cx="4753333" cy="356168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8528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just"/>
            <a:r>
              <a:rPr lang="ru-RU" dirty="0" smtClean="0"/>
              <a:t>Ученые подчеркивают: только сосуществование на протяжении длительного времени двух языковых сред, необходимых ребенку (естественных или созданных искусственно), приводит к двуязычию и позволяет сохранить его. </a:t>
            </a:r>
            <a:endParaRPr lang="ru-RU" dirty="0"/>
          </a:p>
        </p:txBody>
      </p:sp>
      <p:sp>
        <p:nvSpPr>
          <p:cNvPr id="2" name="Заголовок 1"/>
          <p:cNvSpPr>
            <a:spLocks noGrp="1"/>
          </p:cNvSpPr>
          <p:nvPr>
            <p:ph type="title"/>
          </p:nvPr>
        </p:nvSpPr>
        <p:spPr/>
        <p:txBody>
          <a:bodyPr/>
          <a:lstStyle/>
          <a:p>
            <a:r>
              <a:rPr lang="ru-RU" dirty="0" smtClean="0"/>
              <a:t>Мнение ученых</a:t>
            </a:r>
            <a:endParaRPr lang="ru-RU" dirty="0"/>
          </a:p>
        </p:txBody>
      </p:sp>
    </p:spTree>
    <p:extLst>
      <p:ext uri="{BB962C8B-B14F-4D97-AF65-F5344CB8AC3E}">
        <p14:creationId xmlns:p14="http://schemas.microsoft.com/office/powerpoint/2010/main" val="3387607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algn="just"/>
            <a:r>
              <a:rPr lang="ru-RU" dirty="0" smtClean="0"/>
              <a:t>Цели, которые мы ставим перед ребёнком,  являются для него абстрактными, поэтому процесс обучения мы должны строить с целью удовлетворения познавательных, игровых, личностных потребностей ребёнка.</a:t>
            </a:r>
          </a:p>
          <a:p>
            <a:pPr algn="just"/>
            <a:r>
              <a:rPr lang="ru-RU" dirty="0" smtClean="0"/>
              <a:t>Добиться успеха в обучении русскоязычных детей татарскому языку позволило, с одной стороны, использование личностно-ориентированного подхода к ребёнку, с другой стороны, создание татарской  языковой развивающей среды.</a:t>
            </a:r>
          </a:p>
          <a:p>
            <a:endParaRPr lang="ru-RU" dirty="0"/>
          </a:p>
        </p:txBody>
      </p:sp>
      <p:sp>
        <p:nvSpPr>
          <p:cNvPr id="2" name="Заголовок 1"/>
          <p:cNvSpPr>
            <a:spLocks noGrp="1"/>
          </p:cNvSpPr>
          <p:nvPr>
            <p:ph type="title"/>
          </p:nvPr>
        </p:nvSpPr>
        <p:spPr/>
        <p:txBody>
          <a:bodyPr/>
          <a:lstStyle/>
          <a:p>
            <a:r>
              <a:rPr lang="ru-RU" dirty="0" smtClean="0"/>
              <a:t>Составные успеха</a:t>
            </a:r>
            <a:endParaRPr lang="ru-RU" dirty="0"/>
          </a:p>
        </p:txBody>
      </p:sp>
    </p:spTree>
    <p:extLst>
      <p:ext uri="{BB962C8B-B14F-4D97-AF65-F5344CB8AC3E}">
        <p14:creationId xmlns:p14="http://schemas.microsoft.com/office/powerpoint/2010/main" val="127872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pPr algn="just"/>
            <a:r>
              <a:rPr lang="ru-RU" dirty="0" smtClean="0"/>
              <a:t>Исходя из целей обучения русскоязычных детей татарскому языку, необходимо учитывать, что языковая среда должна иметь прежде всего развивающий характер, т.е. нужно создавать развивающую языковую среду. Все методические приёмы, средства обучения, наглядный и раздаточный материал, используемые пособия и оборудование должны создавать и поддерживать развивающий и обучающий характер иноязычной среды.</a:t>
            </a:r>
            <a:endParaRPr lang="ru-RU" dirty="0"/>
          </a:p>
        </p:txBody>
      </p:sp>
      <p:sp>
        <p:nvSpPr>
          <p:cNvPr id="2" name="Заголовок 1"/>
          <p:cNvSpPr>
            <a:spLocks noGrp="1"/>
          </p:cNvSpPr>
          <p:nvPr>
            <p:ph type="title"/>
          </p:nvPr>
        </p:nvSpPr>
        <p:spPr>
          <a:xfrm>
            <a:off x="467544" y="476672"/>
            <a:ext cx="8229600" cy="1252728"/>
          </a:xfrm>
        </p:spPr>
        <p:txBody>
          <a:bodyPr>
            <a:normAutofit/>
          </a:bodyPr>
          <a:lstStyle/>
          <a:p>
            <a:r>
              <a:rPr lang="ru-RU" sz="3200" dirty="0" smtClean="0"/>
              <a:t>Языковая </a:t>
            </a:r>
            <a:r>
              <a:rPr lang="ru-RU" sz="3200" dirty="0"/>
              <a:t>среда должна иметь прежде всего развивающий характер</a:t>
            </a:r>
          </a:p>
        </p:txBody>
      </p:sp>
    </p:spTree>
    <p:extLst>
      <p:ext uri="{BB962C8B-B14F-4D97-AF65-F5344CB8AC3E}">
        <p14:creationId xmlns:p14="http://schemas.microsoft.com/office/powerpoint/2010/main" val="36273465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2204864"/>
            <a:ext cx="7408333" cy="3450696"/>
          </a:xfrm>
        </p:spPr>
        <p:txBody>
          <a:bodyPr>
            <a:normAutofit fontScale="92500"/>
          </a:bodyPr>
          <a:lstStyle/>
          <a:p>
            <a:pPr algn="just"/>
            <a:r>
              <a:rPr lang="ru-RU" dirty="0" smtClean="0"/>
              <a:t>Языковая развивающая среда включает в себя как языковую среду, так и предметную. Предметная среда привлекает ребёнка, вызывает его интерес к языку. Ребёнок знает, что он может подойти, посмотреть, взять в руки  то, что ему нужно, вызывает его интерес. В связи с этим стимулируется реальное общение на татарском  языке в рамках предметной среды. Эта среда носит интерактивный характер. В нашем ДОУ создан кабинет  для занятий татарским языком, богатый </a:t>
            </a:r>
            <a:r>
              <a:rPr lang="ru-RU" dirty="0" smtClean="0"/>
              <a:t>музей.</a:t>
            </a:r>
            <a:endParaRPr lang="ru-RU" dirty="0"/>
          </a:p>
        </p:txBody>
      </p:sp>
      <p:sp>
        <p:nvSpPr>
          <p:cNvPr id="2" name="Заголовок 1"/>
          <p:cNvSpPr>
            <a:spLocks noGrp="1"/>
          </p:cNvSpPr>
          <p:nvPr>
            <p:ph type="title"/>
          </p:nvPr>
        </p:nvSpPr>
        <p:spPr/>
        <p:txBody>
          <a:bodyPr/>
          <a:lstStyle/>
          <a:p>
            <a:r>
              <a:rPr lang="ru-RU" dirty="0"/>
              <a:t>Языковая развивающая среда </a:t>
            </a:r>
          </a:p>
        </p:txBody>
      </p:sp>
    </p:spTree>
    <p:extLst>
      <p:ext uri="{BB962C8B-B14F-4D97-AF65-F5344CB8AC3E}">
        <p14:creationId xmlns:p14="http://schemas.microsoft.com/office/powerpoint/2010/main" val="2574414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USER\Desktop\фотки\DSC0347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13660" y="1988840"/>
            <a:ext cx="5008148" cy="2822575"/>
          </a:xfrm>
          <a:prstGeom prst="rect">
            <a:avLst/>
          </a:prstGeom>
          <a:solidFill>
            <a:srgbClr val="FFFFFF">
              <a:shade val="85000"/>
            </a:srgbClr>
          </a:solidFill>
          <a:ln w="19050" cap="sq">
            <a:solidFill>
              <a:srgbClr val="FF0000"/>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835" y="476672"/>
            <a:ext cx="4860512" cy="2260671"/>
          </a:xfrm>
          <a:prstGeom prst="rect">
            <a:avLst/>
          </a:prstGeom>
          <a:solidFill>
            <a:srgbClr val="FFFFFF">
              <a:shade val="85000"/>
            </a:srgbClr>
          </a:solidFill>
          <a:ln w="19050">
            <a:solidFill>
              <a:srgbClr val="FF0000"/>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7536" y="4221088"/>
            <a:ext cx="5521227" cy="2232248"/>
          </a:xfrm>
          <a:prstGeom prst="rect">
            <a:avLst/>
          </a:prstGeom>
          <a:solidFill>
            <a:srgbClr val="FFFFFF">
              <a:shade val="85000"/>
            </a:srgbClr>
          </a:solidFill>
          <a:ln w="9525">
            <a:solidFill>
              <a:srgbClr val="FF0000"/>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Другая 1">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E3DC4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420</TotalTime>
  <Words>1009</Words>
  <Application>Microsoft Office PowerPoint</Application>
  <PresentationFormat>Экран (4:3)</PresentationFormat>
  <Paragraphs>60</Paragraphs>
  <Slides>30</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Волна</vt:lpstr>
      <vt:lpstr>УМК по обучению детей татарскому языку как эффективное средство овладения детьми татарской речью</vt:lpstr>
      <vt:lpstr>Согласно статье 8 Конституции Республики Татарстан татарский и русский языки являются равноправными государственными языками.</vt:lpstr>
      <vt:lpstr>Билингвизм </vt:lpstr>
      <vt:lpstr>Презентация PowerPoint</vt:lpstr>
      <vt:lpstr>Мнение ученых</vt:lpstr>
      <vt:lpstr>Составные успеха</vt:lpstr>
      <vt:lpstr>Языковая среда должна иметь прежде всего развивающий характер</vt:lpstr>
      <vt:lpstr>Языковая развивающая среда </vt:lpstr>
      <vt:lpstr>Презентация PowerPoint</vt:lpstr>
      <vt:lpstr>Презентация PowerPoint</vt:lpstr>
      <vt:lpstr>УМК для детей 4-7 лет материалы для обучения </vt:lpstr>
      <vt:lpstr>Материал для формирования языковой среды: </vt:lpstr>
      <vt:lpstr>Закрепление пройденного в детском саду материала в сюжетах передачи, созданной с опорой на УМК</vt:lpstr>
      <vt:lpstr>Материально-техническое оснащение  дошкольно образовательного учреждения </vt:lpstr>
      <vt:lpstr>Координация усилий педагогов и родителей </vt:lpstr>
      <vt:lpstr>В ДОУ были получены учебно- методические комплекты, аудио-видео материалы</vt:lpstr>
      <vt:lpstr>Организует усилия взрослых в группе уголок по обучению   УМК «Говорим по- татарски»</vt:lpstr>
      <vt:lpstr>Презентация PowerPoint</vt:lpstr>
      <vt:lpstr>Существенным недостатком прежней системы обучения русскоязычных детей татарскому языку было применение принципа «один кабинет – один язык».</vt:lpstr>
      <vt:lpstr>Мотив -  важнейший компонент в структуре речевой деятельности</vt:lpstr>
      <vt:lpstr> Закрепление изученного во время НОД материала в группе происходит в  различных видах  детской деятельности: учебной, игровой, творческой.</vt:lpstr>
      <vt:lpstr>Презентация PowerPoint</vt:lpstr>
      <vt:lpstr>Презентация PowerPoint</vt:lpstr>
      <vt:lpstr>  Формирование профессиональной компетентности педагогов</vt:lpstr>
      <vt:lpstr>Культурная языковая среда – непременное условие овладения любым языком, Грамотно выстроить такую педагогам ДОУ помогает использование НРК  </vt:lpstr>
      <vt:lpstr>Подведем итоги</vt:lpstr>
      <vt:lpstr>Основные слагаемые успеха педагогов в создании татарской языковой среды для русскоязычных детей </vt:lpstr>
      <vt:lpstr>Презентация PowerPoint</vt:lpstr>
      <vt:lpstr>Наш эксперимент показал, что интеграция указанных психолого-педагогических условий создает благоприятные предпосылки  для  успешного освоения русскоязычными детьми татарского языка </vt:lpstr>
      <vt:lpstr>ИГЪТИБАРЫГЫЗ  ӨЧЕН РӘХМӘТ! </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sad083</dc:creator>
  <cp:lastModifiedBy>Колокольчик</cp:lastModifiedBy>
  <cp:revision>47</cp:revision>
  <dcterms:created xsi:type="dcterms:W3CDTF">2013-09-18T19:12:37Z</dcterms:created>
  <dcterms:modified xsi:type="dcterms:W3CDTF">2014-05-18T18:11:20Z</dcterms:modified>
</cp:coreProperties>
</file>